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Libre Franklin"/>
      <p:regular r:id="rId28"/>
      <p:bold r:id="rId29"/>
      <p:italic r:id="rId30"/>
      <p:boldItalic r:id="rId31"/>
    </p:embeddedFont>
    <p:embeddedFont>
      <p:font typeface="Libre Franklin Medium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jDbydqeNCihvS/2VkWIZ2n+hUw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LibreFranklin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ibreFranklin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ibreFranklin-boldItalic.fntdata"/><Relationship Id="rId30" Type="http://schemas.openxmlformats.org/officeDocument/2006/relationships/font" Target="fonts/LibreFranklin-italic.fntdata"/><Relationship Id="rId11" Type="http://schemas.openxmlformats.org/officeDocument/2006/relationships/slide" Target="slides/slide7.xml"/><Relationship Id="rId33" Type="http://schemas.openxmlformats.org/officeDocument/2006/relationships/font" Target="fonts/LibreFranklinMedium-bold.fntdata"/><Relationship Id="rId10" Type="http://schemas.openxmlformats.org/officeDocument/2006/relationships/slide" Target="slides/slide6.xml"/><Relationship Id="rId32" Type="http://schemas.openxmlformats.org/officeDocument/2006/relationships/font" Target="fonts/LibreFranklinMedium-regular.fntdata"/><Relationship Id="rId13" Type="http://schemas.openxmlformats.org/officeDocument/2006/relationships/slide" Target="slides/slide9.xml"/><Relationship Id="rId35" Type="http://schemas.openxmlformats.org/officeDocument/2006/relationships/font" Target="fonts/LibreFranklinMedium-boldItalic.fntdata"/><Relationship Id="rId12" Type="http://schemas.openxmlformats.org/officeDocument/2006/relationships/slide" Target="slides/slide8.xml"/><Relationship Id="rId34" Type="http://schemas.openxmlformats.org/officeDocument/2006/relationships/font" Target="fonts/LibreFranklinMedium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Eliminate items not essential to the Story; choose your own crop</a:t>
            </a:r>
            <a:endParaRPr/>
          </a:p>
        </p:txBody>
      </p:sp>
      <p:sp>
        <p:nvSpPr>
          <p:cNvPr id="231" name="Google Shape;23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Unlike portraits or landscapes, Action / Sports photography is different; you are at the mercy of the game</a:t>
            </a:r>
            <a:endParaRPr/>
          </a:p>
        </p:txBody>
      </p:sp>
      <p:sp>
        <p:nvSpPr>
          <p:cNvPr id="85" name="Google Shape;8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e802e216f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g1ee802e216f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5638800" y="304801"/>
            <a:ext cx="5486400" cy="2514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mpact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5638800" y="2895600"/>
            <a:ext cx="5486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5C09F"/>
              </a:buClr>
              <a:buSzPts val="2400"/>
              <a:buNone/>
              <a:defRPr sz="2400">
                <a:solidFill>
                  <a:srgbClr val="F5C09F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 txBox="1"/>
          <p:nvPr>
            <p:ph idx="1" type="body"/>
          </p:nvPr>
        </p:nvSpPr>
        <p:spPr>
          <a:xfrm rot="5400000">
            <a:off x="3924300" y="-1181100"/>
            <a:ext cx="43434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41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1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1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2"/>
          <p:cNvSpPr txBox="1"/>
          <p:nvPr>
            <p:ph type="title"/>
          </p:nvPr>
        </p:nvSpPr>
        <p:spPr>
          <a:xfrm rot="5400000">
            <a:off x="7383463" y="2278063"/>
            <a:ext cx="5654675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2"/>
          <p:cNvSpPr txBox="1"/>
          <p:nvPr>
            <p:ph idx="1" type="body"/>
          </p:nvPr>
        </p:nvSpPr>
        <p:spPr>
          <a:xfrm rot="5400000">
            <a:off x="2239963" y="-808037"/>
            <a:ext cx="5654675" cy="8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3"/>
          <p:cNvSpPr txBox="1"/>
          <p:nvPr>
            <p:ph type="title"/>
          </p:nvPr>
        </p:nvSpPr>
        <p:spPr>
          <a:xfrm>
            <a:off x="7924800" y="838200"/>
            <a:ext cx="36576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An empty placeholder to add an image. Click on the placeholder and select the image that you wish to add" id="20" name="Google Shape;20;p33"/>
          <p:cNvSpPr/>
          <p:nvPr>
            <p:ph idx="2" type="pic"/>
          </p:nvPr>
        </p:nvSpPr>
        <p:spPr>
          <a:xfrm>
            <a:off x="0" y="0"/>
            <a:ext cx="7239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21" name="Google Shape;21;p33"/>
          <p:cNvSpPr txBox="1"/>
          <p:nvPr>
            <p:ph idx="1" type="body"/>
          </p:nvPr>
        </p:nvSpPr>
        <p:spPr>
          <a:xfrm>
            <a:off x="7924801" y="3124200"/>
            <a:ext cx="36576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" name="Google Shape;22;p33"/>
          <p:cNvSpPr/>
          <p:nvPr/>
        </p:nvSpPr>
        <p:spPr>
          <a:xfrm>
            <a:off x="7239000" y="0"/>
            <a:ext cx="228600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1" type="body"/>
          </p:nvPr>
        </p:nvSpPr>
        <p:spPr>
          <a:xfrm>
            <a:off x="1066800" y="1676400"/>
            <a:ext cx="10058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4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/>
          <p:nvPr/>
        </p:nvSpPr>
        <p:spPr>
          <a:xfrm>
            <a:off x="0" y="0"/>
            <a:ext cx="7467600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1" name="Google Shape;31;p35"/>
          <p:cNvSpPr txBox="1"/>
          <p:nvPr>
            <p:ph type="title"/>
          </p:nvPr>
        </p:nvSpPr>
        <p:spPr>
          <a:xfrm>
            <a:off x="7924800" y="838200"/>
            <a:ext cx="36576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1" type="body"/>
          </p:nvPr>
        </p:nvSpPr>
        <p:spPr>
          <a:xfrm>
            <a:off x="609600" y="838200"/>
            <a:ext cx="6172200" cy="5181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3" name="Google Shape;33;p35"/>
          <p:cNvSpPr txBox="1"/>
          <p:nvPr>
            <p:ph idx="2" type="body"/>
          </p:nvPr>
        </p:nvSpPr>
        <p:spPr>
          <a:xfrm>
            <a:off x="7924802" y="3124200"/>
            <a:ext cx="36576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" type="body"/>
          </p:nvPr>
        </p:nvSpPr>
        <p:spPr>
          <a:xfrm>
            <a:off x="1066800" y="1676401"/>
            <a:ext cx="484632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2" type="body"/>
          </p:nvPr>
        </p:nvSpPr>
        <p:spPr>
          <a:xfrm>
            <a:off x="6278880" y="1676401"/>
            <a:ext cx="484632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6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7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" type="body"/>
          </p:nvPr>
        </p:nvSpPr>
        <p:spPr>
          <a:xfrm>
            <a:off x="1066800" y="1681163"/>
            <a:ext cx="4846320" cy="823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78544"/>
              </a:buClr>
              <a:buSzPts val="2400"/>
              <a:buNone/>
              <a:defRPr b="0" sz="2400">
                <a:solidFill>
                  <a:srgbClr val="E7854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37"/>
          <p:cNvSpPr txBox="1"/>
          <p:nvPr>
            <p:ph idx="2" type="body"/>
          </p:nvPr>
        </p:nvSpPr>
        <p:spPr>
          <a:xfrm>
            <a:off x="1066800" y="2505075"/>
            <a:ext cx="4846320" cy="3514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7"/>
          <p:cNvSpPr txBox="1"/>
          <p:nvPr>
            <p:ph idx="3" type="body"/>
          </p:nvPr>
        </p:nvSpPr>
        <p:spPr>
          <a:xfrm>
            <a:off x="6278880" y="1681163"/>
            <a:ext cx="4846320" cy="823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78544"/>
              </a:buClr>
              <a:buSzPts val="2400"/>
              <a:buNone/>
              <a:defRPr b="0" sz="2400">
                <a:solidFill>
                  <a:srgbClr val="E7854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37"/>
          <p:cNvSpPr txBox="1"/>
          <p:nvPr>
            <p:ph idx="4" type="body"/>
          </p:nvPr>
        </p:nvSpPr>
        <p:spPr>
          <a:xfrm>
            <a:off x="6278880" y="2505075"/>
            <a:ext cx="4846320" cy="3514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7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7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8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9"/>
          <p:cNvSpPr txBox="1"/>
          <p:nvPr>
            <p:ph type="title"/>
          </p:nvPr>
        </p:nvSpPr>
        <p:spPr>
          <a:xfrm>
            <a:off x="1060450" y="1676401"/>
            <a:ext cx="10058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Impact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1" type="body"/>
          </p:nvPr>
        </p:nvSpPr>
        <p:spPr>
          <a:xfrm>
            <a:off x="1060450" y="35814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39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9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0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0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  <a:defRPr b="0" i="0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1066800" y="1676400"/>
            <a:ext cx="10058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1" type="ftr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0" type="dt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1.jpg"/><Relationship Id="rId5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jpg"/><Relationship Id="rId22" Type="http://schemas.openxmlformats.org/officeDocument/2006/relationships/image" Target="../media/image31.jpg"/><Relationship Id="rId21" Type="http://schemas.openxmlformats.org/officeDocument/2006/relationships/image" Target="../media/image30.jpg"/><Relationship Id="rId24" Type="http://schemas.openxmlformats.org/officeDocument/2006/relationships/image" Target="../media/image44.jpg"/><Relationship Id="rId23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55.jpg"/><Relationship Id="rId9" Type="http://schemas.openxmlformats.org/officeDocument/2006/relationships/image" Target="../media/image16.jpg"/><Relationship Id="rId25" Type="http://schemas.openxmlformats.org/officeDocument/2006/relationships/image" Target="../media/image36.jpg"/><Relationship Id="rId5" Type="http://schemas.openxmlformats.org/officeDocument/2006/relationships/image" Target="../media/image14.jpg"/><Relationship Id="rId6" Type="http://schemas.openxmlformats.org/officeDocument/2006/relationships/image" Target="../media/image21.jpg"/><Relationship Id="rId7" Type="http://schemas.openxmlformats.org/officeDocument/2006/relationships/image" Target="../media/image15.jpg"/><Relationship Id="rId8" Type="http://schemas.openxmlformats.org/officeDocument/2006/relationships/image" Target="../media/image12.jpg"/><Relationship Id="rId11" Type="http://schemas.openxmlformats.org/officeDocument/2006/relationships/image" Target="../media/image47.jpg"/><Relationship Id="rId10" Type="http://schemas.openxmlformats.org/officeDocument/2006/relationships/image" Target="../media/image20.jpg"/><Relationship Id="rId13" Type="http://schemas.openxmlformats.org/officeDocument/2006/relationships/image" Target="../media/image19.jpg"/><Relationship Id="rId12" Type="http://schemas.openxmlformats.org/officeDocument/2006/relationships/image" Target="../media/image24.jpg"/><Relationship Id="rId15" Type="http://schemas.openxmlformats.org/officeDocument/2006/relationships/image" Target="../media/image29.jpg"/><Relationship Id="rId14" Type="http://schemas.openxmlformats.org/officeDocument/2006/relationships/image" Target="../media/image25.jpg"/><Relationship Id="rId17" Type="http://schemas.openxmlformats.org/officeDocument/2006/relationships/image" Target="../media/image22.jpg"/><Relationship Id="rId16" Type="http://schemas.openxmlformats.org/officeDocument/2006/relationships/image" Target="../media/image23.jpg"/><Relationship Id="rId19" Type="http://schemas.openxmlformats.org/officeDocument/2006/relationships/image" Target="../media/image26.jpg"/><Relationship Id="rId18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g"/><Relationship Id="rId4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39.jpg"/><Relationship Id="rId5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Relationship Id="rId4" Type="http://schemas.openxmlformats.org/officeDocument/2006/relationships/image" Target="../media/image38.jpg"/><Relationship Id="rId5" Type="http://schemas.openxmlformats.org/officeDocument/2006/relationships/image" Target="../media/image4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jpg"/><Relationship Id="rId4" Type="http://schemas.openxmlformats.org/officeDocument/2006/relationships/image" Target="../media/image53.png"/><Relationship Id="rId5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g"/><Relationship Id="rId4" Type="http://schemas.openxmlformats.org/officeDocument/2006/relationships/image" Target="../media/image54.jpg"/><Relationship Id="rId5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Relationship Id="rId4" Type="http://schemas.openxmlformats.org/officeDocument/2006/relationships/image" Target="../media/image5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/>
          <p:nvPr>
            <p:ph type="ctrTitle"/>
          </p:nvPr>
        </p:nvSpPr>
        <p:spPr>
          <a:xfrm>
            <a:off x="1882650" y="1548275"/>
            <a:ext cx="84267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mpact"/>
              <a:buNone/>
            </a:pPr>
            <a:r>
              <a:rPr lang="en-US"/>
              <a:t>Sports / Action Photography: The Art of the Story</a:t>
            </a:r>
            <a:endParaRPr/>
          </a:p>
        </p:txBody>
      </p:sp>
      <p:sp>
        <p:nvSpPr>
          <p:cNvPr id="82" name="Google Shape;82;p1"/>
          <p:cNvSpPr txBox="1"/>
          <p:nvPr>
            <p:ph idx="1" type="subTitle"/>
          </p:nvPr>
        </p:nvSpPr>
        <p:spPr>
          <a:xfrm>
            <a:off x="3352800" y="4951725"/>
            <a:ext cx="5486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C09F"/>
              </a:buClr>
              <a:buSzPts val="2400"/>
              <a:buNone/>
            </a:pPr>
            <a:r>
              <a:rPr lang="en-US"/>
              <a:t>March 2024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5C09F"/>
              </a:buClr>
              <a:buSzPts val="2400"/>
              <a:buNone/>
            </a:pPr>
            <a:r>
              <a:rPr lang="en-US"/>
              <a:t>Derek Cioffi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/>
          <p:nvPr>
            <p:ph idx="2" type="body"/>
          </p:nvPr>
        </p:nvSpPr>
        <p:spPr>
          <a:xfrm>
            <a:off x="609600" y="1659468"/>
            <a:ext cx="5303520" cy="466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 sz="2900" u="sng"/>
              <a:t>The “Creative” Perspective</a:t>
            </a:r>
            <a:endParaRPr/>
          </a:p>
          <a:p>
            <a:pPr indent="-2010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Focus on Eyes/Face, ball, and action</a:t>
            </a:r>
            <a:endParaRPr/>
          </a:p>
          <a:p>
            <a:pPr indent="-2010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Get low</a:t>
            </a:r>
            <a:endParaRPr/>
          </a:p>
          <a:p>
            <a:pPr indent="-204850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Perspective matters, especially horizon lines</a:t>
            </a:r>
            <a:endParaRPr/>
          </a:p>
          <a:p>
            <a:pPr indent="-2010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Not all action is equal</a:t>
            </a:r>
            <a:endParaRPr/>
          </a:p>
          <a:p>
            <a:pPr indent="-204850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Action needs to be relevant</a:t>
            </a:r>
            <a:endParaRPr/>
          </a:p>
          <a:p>
            <a:pPr indent="-2010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Anticipate Action</a:t>
            </a:r>
            <a:endParaRPr/>
          </a:p>
          <a:p>
            <a:pPr indent="-204850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Know the sport you are shooting</a:t>
            </a:r>
            <a:endParaRPr/>
          </a:p>
          <a:p>
            <a:pPr indent="-75882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600"/>
          </a:p>
          <a:p>
            <a:pPr indent="-87629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43" name="Google Shape;143;p13"/>
          <p:cNvSpPr txBox="1"/>
          <p:nvPr>
            <p:ph type="title"/>
          </p:nvPr>
        </p:nvSpPr>
        <p:spPr>
          <a:xfrm>
            <a:off x="1082199" y="390061"/>
            <a:ext cx="8036400" cy="1057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Technique – How to Approach a Shoot</a:t>
            </a:r>
            <a:br>
              <a:rPr lang="en-US"/>
            </a:br>
            <a:endParaRPr/>
          </a:p>
        </p:txBody>
      </p:sp>
      <p:pic>
        <p:nvPicPr>
          <p:cNvPr id="144" name="Google Shape;1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9720" y="1127675"/>
            <a:ext cx="5105398" cy="510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450" y="1127675"/>
            <a:ext cx="7659971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idx="2" type="body"/>
          </p:nvPr>
        </p:nvSpPr>
        <p:spPr>
          <a:xfrm>
            <a:off x="609600" y="1659468"/>
            <a:ext cx="5303520" cy="466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 sz="2900" u="sng"/>
              <a:t>The “Creative” Perspective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Focus on Eyes/Face, ball, and action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Get low</a:t>
            </a:r>
            <a:endParaRPr/>
          </a:p>
          <a:p>
            <a:pPr indent="-228662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Perspective matters, especially horizon lines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Not all action is equal</a:t>
            </a:r>
            <a:endParaRPr/>
          </a:p>
          <a:p>
            <a:pPr indent="-228662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Action needs to be relevant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Anticipate Action</a:t>
            </a:r>
            <a:endParaRPr/>
          </a:p>
          <a:p>
            <a:pPr indent="-228662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Know the sport you are shooting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Vertical Shooting is often better – focus and crop</a:t>
            </a:r>
            <a:endParaRPr sz="2500"/>
          </a:p>
          <a:p>
            <a:pPr indent="-11049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51" name="Google Shape;151;p16"/>
          <p:cNvSpPr txBox="1"/>
          <p:nvPr>
            <p:ph type="title"/>
          </p:nvPr>
        </p:nvSpPr>
        <p:spPr>
          <a:xfrm>
            <a:off x="1082199" y="390061"/>
            <a:ext cx="8036400" cy="1057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Technique – How to Approach a Shoot</a:t>
            </a:r>
            <a:br>
              <a:rPr lang="en-US"/>
            </a:br>
            <a:endParaRPr/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7900" y="685800"/>
            <a:ext cx="3553100" cy="533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1439" y="683741"/>
            <a:ext cx="3555341" cy="533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7112858" y="1576043"/>
            <a:ext cx="5328851" cy="3552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16"/>
          <p:cNvGrpSpPr/>
          <p:nvPr/>
        </p:nvGrpSpPr>
        <p:grpSpPr>
          <a:xfrm>
            <a:off x="1447800" y="1143000"/>
            <a:ext cx="2286000" cy="4370648"/>
            <a:chOff x="1495399" y="1015076"/>
            <a:chExt cx="2286000" cy="4370648"/>
          </a:xfrm>
        </p:grpSpPr>
        <p:sp>
          <p:nvSpPr>
            <p:cNvPr id="156" name="Google Shape;156;p16"/>
            <p:cNvSpPr/>
            <p:nvPr/>
          </p:nvSpPr>
          <p:spPr>
            <a:xfrm>
              <a:off x="1495399" y="2133600"/>
              <a:ext cx="2286000" cy="2133600"/>
            </a:xfrm>
            <a:prstGeom prst="roundRect">
              <a:avLst>
                <a:gd fmla="val 16667" name="adj"/>
              </a:avLst>
            </a:prstGeom>
            <a:noFill/>
            <a:ln cap="flat" cmpd="sng" w="1047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1935728" y="1015076"/>
              <a:ext cx="1414502" cy="960966"/>
            </a:xfrm>
            <a:prstGeom prst="roundRect">
              <a:avLst>
                <a:gd fmla="val 16667" name="adj"/>
              </a:avLst>
            </a:prstGeom>
            <a:noFill/>
            <a:ln cap="flat" cmpd="sng" w="1047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1989458" y="4424758"/>
              <a:ext cx="1414502" cy="960966"/>
            </a:xfrm>
            <a:prstGeom prst="roundRect">
              <a:avLst>
                <a:gd fmla="val 16667" name="adj"/>
              </a:avLst>
            </a:prstGeom>
            <a:noFill/>
            <a:ln cap="flat" cmpd="sng" w="1047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>
            <p:ph idx="2" type="body"/>
          </p:nvPr>
        </p:nvSpPr>
        <p:spPr>
          <a:xfrm>
            <a:off x="609600" y="1659468"/>
            <a:ext cx="5303520" cy="466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 sz="2900" u="sng"/>
              <a:t>The “Creative” Perspective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Focus on Eyes/Face, ball, and action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Get low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Perspective matters, especially horizon lines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Not all action is equal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Action needs to be relevant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Anticipate Action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Know the sport you are shooting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Vertical Shooting is often better – focus and crop</a:t>
            </a:r>
            <a:endParaRPr sz="2500"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Start shooting before you see something happen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If you wait, until you see something you will miss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Expect a select keeper rate of only 10%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Keep shooting after the play – Celebrations/Agony of Defeat</a:t>
            </a:r>
            <a:endParaRPr/>
          </a:p>
          <a:p>
            <a:pPr indent="-137795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600"/>
          </a:p>
          <a:p>
            <a:pPr indent="-14478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8400" y="4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8400" y="6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8400" y="7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98400" y="9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48400" y="10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98400" y="12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48400" y="13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98400" y="15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48400" y="16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498400" y="18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648400" y="19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798400" y="21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948400" y="22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098400" y="24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248400" y="25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398400" y="27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548400" y="28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698400" y="30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848400" y="31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998400" y="33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148400" y="34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298400" y="364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448400" y="3790800"/>
            <a:ext cx="4205700" cy="28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7"/>
          <p:cNvSpPr txBox="1"/>
          <p:nvPr>
            <p:ph type="title"/>
          </p:nvPr>
        </p:nvSpPr>
        <p:spPr>
          <a:xfrm>
            <a:off x="1082199" y="390061"/>
            <a:ext cx="8036400" cy="1057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Technique – How to Approach a Shoot</a:t>
            </a:r>
            <a:br>
              <a:rPr lang="en-US"/>
            </a:b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Final Images</a:t>
            </a:r>
            <a:br>
              <a:rPr lang="en-US"/>
            </a:br>
            <a:endParaRPr/>
          </a:p>
        </p:txBody>
      </p:sp>
      <p:pic>
        <p:nvPicPr>
          <p:cNvPr id="193" name="Google Shape;1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800" y="1151467"/>
            <a:ext cx="6399988" cy="426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151467"/>
            <a:ext cx="5343905" cy="42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Celebrations</a:t>
            </a:r>
            <a:br>
              <a:rPr lang="en-US"/>
            </a:br>
            <a:endParaRPr/>
          </a:p>
        </p:txBody>
      </p:sp>
      <p:pic>
        <p:nvPicPr>
          <p:cNvPr id="200" name="Google Shape;20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0779" y="714600"/>
            <a:ext cx="6428822" cy="514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714583"/>
            <a:ext cx="5143081" cy="514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425" y="708950"/>
            <a:ext cx="5143075" cy="51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Agony of Defeat</a:t>
            </a:r>
            <a:br>
              <a:rPr lang="en-US"/>
            </a:br>
            <a:endParaRPr/>
          </a:p>
        </p:txBody>
      </p:sp>
      <p:pic>
        <p:nvPicPr>
          <p:cNvPr id="208" name="Google Shape;20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486" y="1213975"/>
            <a:ext cx="4180114" cy="418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3560" y="1219200"/>
            <a:ext cx="6256041" cy="416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0266" y="1219200"/>
            <a:ext cx="3335730" cy="416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Impact"/>
              <a:buNone/>
            </a:pPr>
            <a:br>
              <a:rPr lang="en-US"/>
            </a:br>
            <a:r>
              <a:rPr lang="en-US"/>
              <a:t>Act 3: Post Processing and Editing</a:t>
            </a:r>
            <a:br>
              <a:rPr lang="en-US"/>
            </a:br>
            <a:endParaRPr/>
          </a:p>
        </p:txBody>
      </p:sp>
      <p:sp>
        <p:nvSpPr>
          <p:cNvPr id="216" name="Google Shape;216;p21"/>
          <p:cNvSpPr txBox="1"/>
          <p:nvPr>
            <p:ph idx="1" type="body"/>
          </p:nvPr>
        </p:nvSpPr>
        <p:spPr>
          <a:xfrm>
            <a:off x="1066800" y="1676400"/>
            <a:ext cx="10058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AutoNum type="arabicPeriod"/>
            </a:pPr>
            <a:r>
              <a:rPr lang="en-US" sz="3000"/>
              <a:t>Image selection (and deletion)</a:t>
            </a:r>
            <a:endParaRPr sz="3000"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000"/>
              <a:buAutoNum type="arabicPeriod"/>
            </a:pPr>
            <a:r>
              <a:rPr lang="en-US" sz="3000"/>
              <a:t>How to crop (and how not to)</a:t>
            </a:r>
            <a:endParaRPr sz="3000"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000"/>
              <a:buAutoNum type="arabicPeriod"/>
            </a:pPr>
            <a:r>
              <a:rPr lang="en-US" sz="3000"/>
              <a:t>“Noise Reduction is Your Friend”</a:t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Image Selection</a:t>
            </a:r>
            <a:br>
              <a:rPr lang="en-US"/>
            </a:br>
            <a:endParaRPr/>
          </a:p>
        </p:txBody>
      </p:sp>
      <p:sp>
        <p:nvSpPr>
          <p:cNvPr id="222" name="Google Shape;222;p22"/>
          <p:cNvSpPr txBox="1"/>
          <p:nvPr>
            <p:ph idx="1" type="body"/>
          </p:nvPr>
        </p:nvSpPr>
        <p:spPr>
          <a:xfrm>
            <a:off x="1066800" y="1112100"/>
            <a:ext cx="10058400" cy="49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/>
              <a:t>Should be titled “How to delete”</a:t>
            </a:r>
            <a:endParaRPr/>
          </a:p>
          <a:p>
            <a:pPr indent="-238124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AutoNum type="alphaLcPeriod"/>
            </a:pPr>
            <a:r>
              <a:rPr lang="en-US"/>
              <a:t>Expect 10% of 10% of total images taken – 2-3% net on selects</a:t>
            </a:r>
            <a:endParaRPr/>
          </a:p>
          <a:p>
            <a:pPr indent="-238124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AutoNum type="alphaLcPeriod"/>
            </a:pPr>
            <a:r>
              <a:rPr lang="en-US"/>
              <a:t>Average football, soccer, or lax game = 1000+ images; typically get to 100 keepers; and 30 selects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/>
              <a:t>Pick shots that follow the “eyes, ball, action recipe”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/>
              <a:t>Pick shots that show dynamic action – example: runner with both feet off of the ground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/>
              <a:t>Delete:</a:t>
            </a:r>
            <a:endParaRPr/>
          </a:p>
          <a:p>
            <a:pPr indent="-238124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AutoNum type="alphaLcPeriod"/>
            </a:pPr>
            <a:r>
              <a:rPr lang="en-US"/>
              <a:t>Non-recipe shots - Action, Ball, Eyes</a:t>
            </a:r>
            <a:endParaRPr/>
          </a:p>
          <a:p>
            <a:pPr indent="-238124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AutoNum type="alphaLcPeriod"/>
            </a:pPr>
            <a:r>
              <a:rPr lang="en-US"/>
              <a:t>Soft / missed focus</a:t>
            </a:r>
            <a:endParaRPr/>
          </a:p>
          <a:p>
            <a:pPr indent="-238124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AutoNum type="alphaLcPeriod"/>
            </a:pPr>
            <a:r>
              <a:rPr lang="en-US"/>
              <a:t>Truncated limbs</a:t>
            </a:r>
            <a:endParaRPr/>
          </a:p>
          <a:p>
            <a:pPr indent="-238124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AutoNum type="alphaLcPeriod"/>
            </a:pPr>
            <a:r>
              <a:rPr lang="en-US"/>
              <a:t>Boring or duplicative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 txBox="1"/>
          <p:nvPr/>
        </p:nvSpPr>
        <p:spPr>
          <a:xfrm>
            <a:off x="1066800" y="304800"/>
            <a:ext cx="510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Cropping</a:t>
            </a:r>
            <a:br>
              <a:rPr b="0" i="0" lang="en-US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</a:br>
            <a:endParaRPr b="0" i="0" sz="36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1066800" y="1078400"/>
            <a:ext cx="10058400" cy="53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Crop in tightly…then crop some more - Get in tight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But…Don’t cut off limbs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And…Give space for the motion of the athlete – don’t box them 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Straighten horizon – it impacts the image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Aspect ratio is subjective – be creative; Online and Social media favors 1x1 and 4x5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Export to limits of platform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599" lvl="1" marL="502919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lphaLcPeriod"/>
            </a:pPr>
            <a:r>
              <a:rPr b="0" i="0" lang="en-US" sz="20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e.g. Facebook doesn’t support anything more than 2048px wide and will compress photos other than 720px, 960px or 2048px wide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599" lvl="1" marL="502919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lphaLcPeriod"/>
            </a:pPr>
            <a:r>
              <a:rPr b="0" i="0" lang="en-US" sz="20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Instagram limits to 320px to 1080px wide (within 1.91x1 and 4x5 aspect)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62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 txBox="1"/>
          <p:nvPr>
            <p:ph type="title"/>
          </p:nvPr>
        </p:nvSpPr>
        <p:spPr>
          <a:xfrm>
            <a:off x="1066800" y="304800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                                      …then crop some more</a:t>
            </a:r>
            <a:br>
              <a:rPr lang="en-US"/>
            </a:br>
            <a:endParaRPr/>
          </a:p>
        </p:txBody>
      </p:sp>
      <p:sp>
        <p:nvSpPr>
          <p:cNvPr id="234" name="Google Shape;234;p24"/>
          <p:cNvSpPr txBox="1"/>
          <p:nvPr/>
        </p:nvSpPr>
        <p:spPr>
          <a:xfrm>
            <a:off x="1066800" y="304800"/>
            <a:ext cx="3200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Crop, Crop, Crop</a:t>
            </a:r>
            <a:br>
              <a:rPr b="0" i="0" lang="en-US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</a:br>
            <a:endParaRPr b="0" i="0" sz="36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35" name="Google Shape;2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900" y="882975"/>
            <a:ext cx="3805750" cy="571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6313" y="871238"/>
            <a:ext cx="4079376" cy="5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9575" y="894700"/>
            <a:ext cx="5710026" cy="571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/>
          <p:nvPr>
            <p:ph type="title"/>
          </p:nvPr>
        </p:nvSpPr>
        <p:spPr>
          <a:xfrm>
            <a:off x="8582798" y="737100"/>
            <a:ext cx="26670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Getting into the Game</a:t>
            </a: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88" name="Google Shape;88;p2"/>
          <p:cNvSpPr txBox="1"/>
          <p:nvPr>
            <p:ph idx="1" type="body"/>
          </p:nvPr>
        </p:nvSpPr>
        <p:spPr>
          <a:xfrm>
            <a:off x="8003800" y="2121950"/>
            <a:ext cx="3825000" cy="4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Many different approaches to shooting sports/action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The goal is  convey a story that makes the  feel you feel like you are in the game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Unlike portraits , still-lifes, or even landscapes, Action / Sports photography is different; you are often at the mercy of the game</a:t>
            </a:r>
            <a:endParaRPr/>
          </a:p>
        </p:txBody>
      </p:sp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65532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Crop Before you edit your image</a:t>
            </a:r>
            <a:br>
              <a:rPr lang="en-US"/>
            </a:br>
            <a:endParaRPr/>
          </a:p>
        </p:txBody>
      </p:sp>
      <p:pic>
        <p:nvPicPr>
          <p:cNvPr id="243" name="Google Shape;24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6299" y="1875363"/>
            <a:ext cx="5715004" cy="381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1569" y="914394"/>
            <a:ext cx="4501231" cy="5728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/>
          <p:nvPr>
            <p:ph type="title"/>
          </p:nvPr>
        </p:nvSpPr>
        <p:spPr>
          <a:xfrm>
            <a:off x="1066800" y="304800"/>
            <a:ext cx="412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Noise Reduction</a:t>
            </a:r>
            <a:br>
              <a:rPr lang="en-US"/>
            </a:br>
            <a:r>
              <a:rPr lang="en-US"/>
              <a:t>Images zoomed 1:2</a:t>
            </a:r>
            <a:endParaRPr b="1" u="sng"/>
          </a:p>
        </p:txBody>
      </p:sp>
      <p:pic>
        <p:nvPicPr>
          <p:cNvPr id="250" name="Google Shape;250;p28"/>
          <p:cNvPicPr preferRelativeResize="0"/>
          <p:nvPr/>
        </p:nvPicPr>
        <p:blipFill rotWithShape="1">
          <a:blip r:embed="rId3">
            <a:alphaModFix/>
          </a:blip>
          <a:srcRect b="46362" l="35212" r="0" t="0"/>
          <a:stretch/>
        </p:blipFill>
        <p:spPr>
          <a:xfrm>
            <a:off x="5339875" y="1561875"/>
            <a:ext cx="5785324" cy="478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 rotWithShape="1">
          <a:blip r:embed="rId4">
            <a:alphaModFix/>
          </a:blip>
          <a:srcRect b="46362" l="35212" r="0" t="0"/>
          <a:stretch/>
        </p:blipFill>
        <p:spPr>
          <a:xfrm>
            <a:off x="234475" y="1561875"/>
            <a:ext cx="5785324" cy="478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1398" y="2349173"/>
            <a:ext cx="2529800" cy="32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4091300" y="1771600"/>
            <a:ext cx="1609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 NR</a:t>
            </a:r>
            <a:endParaRPr b="1" i="0" sz="33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8330425" y="1771600"/>
            <a:ext cx="1609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NR</a:t>
            </a:r>
            <a:endParaRPr b="1" i="0" sz="33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5" name="Google Shape;255;p28"/>
          <p:cNvSpPr txBox="1"/>
          <p:nvPr/>
        </p:nvSpPr>
        <p:spPr>
          <a:xfrm>
            <a:off x="4684350" y="764400"/>
            <a:ext cx="69591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– 1/1000sec; f5.6, </a:t>
            </a:r>
            <a:r>
              <a:rPr b="1" i="0" lang="en-US" sz="3600" u="sng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ISO 32,000</a:t>
            </a:r>
            <a:endParaRPr b="0" i="0" sz="24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Noise Reduction</a:t>
            </a:r>
            <a:br>
              <a:rPr lang="en-US"/>
            </a:br>
            <a:r>
              <a:rPr lang="en-US"/>
              <a:t>Images zoomed 1:2 – 1/1000sec; f5.6, </a:t>
            </a:r>
            <a:r>
              <a:rPr b="1" lang="en-US" u="sng"/>
              <a:t>ISO 32,000</a:t>
            </a:r>
            <a:endParaRPr b="1" u="sng"/>
          </a:p>
        </p:txBody>
      </p:sp>
      <p:pic>
        <p:nvPicPr>
          <p:cNvPr id="261" name="Google Shape;26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800" y="1561875"/>
            <a:ext cx="5105398" cy="510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" y="1561875"/>
            <a:ext cx="5105398" cy="5105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9"/>
          <p:cNvSpPr txBox="1"/>
          <p:nvPr/>
        </p:nvSpPr>
        <p:spPr>
          <a:xfrm>
            <a:off x="1013500" y="5922150"/>
            <a:ext cx="1609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 NR</a:t>
            </a:r>
            <a:endParaRPr b="1" i="0" sz="33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4" name="Google Shape;264;p29"/>
          <p:cNvSpPr txBox="1"/>
          <p:nvPr/>
        </p:nvSpPr>
        <p:spPr>
          <a:xfrm>
            <a:off x="6096000" y="5922150"/>
            <a:ext cx="1609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NR</a:t>
            </a:r>
            <a:endParaRPr b="1" i="0" sz="33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Wrap Up</a:t>
            </a:r>
            <a:br>
              <a:rPr lang="en-US"/>
            </a:br>
            <a:endParaRPr/>
          </a:p>
        </p:txBody>
      </p:sp>
      <p:sp>
        <p:nvSpPr>
          <p:cNvPr id="270" name="Google Shape;270;p30"/>
          <p:cNvSpPr txBox="1"/>
          <p:nvPr>
            <p:ph idx="1" type="body"/>
          </p:nvPr>
        </p:nvSpPr>
        <p:spPr>
          <a:xfrm>
            <a:off x="1066800" y="1339400"/>
            <a:ext cx="10058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</a:pPr>
            <a:r>
              <a:t/>
            </a:r>
            <a:endParaRPr sz="9600"/>
          </a:p>
          <a:p>
            <a:pPr indent="0" lvl="0" marL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</a:pPr>
            <a:r>
              <a:rPr lang="en-US" sz="9600"/>
              <a:t>Questions?</a:t>
            </a:r>
            <a:endParaRPr sz="9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Tonight’s Three Act Play</a:t>
            </a:r>
            <a:br>
              <a:rPr lang="en-US"/>
            </a:br>
            <a:endParaRPr/>
          </a:p>
        </p:txBody>
      </p:sp>
      <p:sp>
        <p:nvSpPr>
          <p:cNvPr id="95" name="Google Shape;95;p3"/>
          <p:cNvSpPr txBox="1"/>
          <p:nvPr>
            <p:ph idx="1" type="body"/>
          </p:nvPr>
        </p:nvSpPr>
        <p:spPr>
          <a:xfrm>
            <a:off x="1066800" y="1145800"/>
            <a:ext cx="10323900" cy="52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2700"/>
              <a:t>The Setup </a:t>
            </a:r>
            <a:endParaRPr sz="27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Equipment and settings</a:t>
            </a:r>
            <a:endParaRPr sz="23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Must haves versus good to have</a:t>
            </a:r>
            <a:endParaRPr sz="2300"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  <a:p>
            <a:pPr indent="-4000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 startAt="2"/>
            </a:pPr>
            <a:r>
              <a:rPr lang="en-US" sz="2700"/>
              <a:t>The Approach </a:t>
            </a:r>
            <a:endParaRPr sz="27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What and how to take your images</a:t>
            </a:r>
            <a:endParaRPr sz="23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The “Technical” Aspect</a:t>
            </a:r>
            <a:endParaRPr sz="23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The “Creative” Perspective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 startAt="3"/>
            </a:pPr>
            <a:r>
              <a:rPr lang="en-US" sz="2700"/>
              <a:t>The Edit </a:t>
            </a:r>
            <a:endParaRPr sz="27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How to pick your keepers and edit them in a way that conveys emotion</a:t>
            </a:r>
            <a:endParaRPr sz="23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Image selection (and deletion)</a:t>
            </a:r>
            <a:endParaRPr sz="23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How to crop (and how not to)</a:t>
            </a:r>
            <a:endParaRPr sz="2300"/>
          </a:p>
          <a:p>
            <a:pPr indent="-24764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300"/>
              <a:t>“Noise Reduction is Your Friend”</a:t>
            </a:r>
            <a:endParaRPr sz="2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/>
          <p:nvPr>
            <p:ph type="title"/>
          </p:nvPr>
        </p:nvSpPr>
        <p:spPr>
          <a:xfrm>
            <a:off x="7924800" y="838200"/>
            <a:ext cx="36576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Act One - The Setup: Equipment</a:t>
            </a: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101" name="Google Shape;101;p4"/>
          <p:cNvSpPr txBox="1"/>
          <p:nvPr>
            <p:ph idx="2" type="body"/>
          </p:nvPr>
        </p:nvSpPr>
        <p:spPr>
          <a:xfrm>
            <a:off x="7924802" y="2133600"/>
            <a:ext cx="36576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Solving the Riddle of Equipment as a Hobbyist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(Without necessarily spending $10,000+)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As of writing, ~$3000-3500 gets you deep into the game</a:t>
            </a:r>
            <a:endParaRPr/>
          </a:p>
        </p:txBody>
      </p:sp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89500"/>
            <a:ext cx="7462825" cy="34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ee802e216f_0_1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Equipment – What you need</a:t>
            </a:r>
            <a:br>
              <a:rPr lang="en-US"/>
            </a:br>
            <a:endParaRPr/>
          </a:p>
        </p:txBody>
      </p:sp>
      <p:sp>
        <p:nvSpPr>
          <p:cNvPr id="108" name="Google Shape;108;g1ee802e216f_0_1"/>
          <p:cNvSpPr txBox="1"/>
          <p:nvPr>
            <p:ph idx="1" type="body"/>
          </p:nvPr>
        </p:nvSpPr>
        <p:spPr>
          <a:xfrm>
            <a:off x="609600" y="1143000"/>
            <a:ext cx="10058400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n-US" sz="2200" u="sng"/>
              <a:t>Required</a:t>
            </a:r>
            <a:endParaRPr sz="2800"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/>
              <a:t>Fast Focus</a:t>
            </a:r>
            <a:endParaRPr sz="2800"/>
          </a:p>
          <a:p>
            <a:pPr indent="-22859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Soft pics are not keepers</a:t>
            </a:r>
            <a:endParaRPr sz="1800"/>
          </a:p>
          <a:p>
            <a:pPr indent="-22859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Focus locked on the fan in the stands and not the action will cause premature hair loss and winkles</a:t>
            </a:r>
            <a:endParaRPr sz="1800"/>
          </a:p>
          <a:p>
            <a:pPr indent="-22859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>
                <a:latin typeface="Libre Franklin"/>
                <a:ea typeface="Libre Franklin"/>
                <a:cs typeface="Libre Franklin"/>
                <a:sym typeface="Libre Franklin"/>
              </a:rPr>
              <a:t>Eye Focus lives up to the hype, when used correctly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/>
              <a:t>Telephoto zoom lens (70-200mm is a good all around)</a:t>
            </a:r>
            <a:endParaRPr sz="2800"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/>
              <a:t>High FPS (frames per second)</a:t>
            </a:r>
            <a:endParaRPr sz="2800"/>
          </a:p>
          <a:p>
            <a:pPr indent="-22859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5+, is workable; 7+ is good; 10+ is great</a:t>
            </a:r>
            <a:endParaRPr sz="1800"/>
          </a:p>
          <a:p>
            <a:pPr indent="-22859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More Frames = more choices</a:t>
            </a:r>
            <a:endParaRPr sz="1800"/>
          </a:p>
          <a:p>
            <a:pPr indent="-22859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But - there can be “too much” - Let’s talk about 20+ electronic shutters</a:t>
            </a:r>
            <a:endParaRPr sz="1800"/>
          </a:p>
          <a:p>
            <a:pPr indent="-228599" lvl="1" marL="5029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Keep in mind, FPS ratings are “max” and not necessarily real world when the lens is focusing &amp; lighting conditions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b="1" lang="en-US" sz="2200">
                <a:latin typeface="Libre Franklin"/>
                <a:ea typeface="Libre Franklin"/>
                <a:cs typeface="Libre Franklin"/>
                <a:sym typeface="Libre Franklin"/>
              </a:rPr>
              <a:t>High ISO capability (usable at </a:t>
            </a:r>
            <a:r>
              <a:rPr b="1" lang="en-US" sz="2200" strike="sngStrike">
                <a:latin typeface="Libre Franklin"/>
                <a:ea typeface="Libre Franklin"/>
                <a:cs typeface="Libre Franklin"/>
                <a:sym typeface="Libre Franklin"/>
              </a:rPr>
              <a:t>&gt;3200+</a:t>
            </a:r>
            <a:r>
              <a:rPr b="1" lang="en-US" sz="2200">
                <a:latin typeface="Libre Franklin"/>
                <a:ea typeface="Libre Franklin"/>
                <a:cs typeface="Libre Franklin"/>
                <a:sym typeface="Libre Franklin"/>
              </a:rPr>
              <a:t> &gt;25,600)</a:t>
            </a:r>
            <a:endParaRPr b="1"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/>
              <a:t>Monopod - Quick Release helpful</a:t>
            </a:r>
            <a:endParaRPr sz="2800"/>
          </a:p>
          <a:p>
            <a:pPr indent="-1523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Equipment – What you need</a:t>
            </a:r>
            <a:br>
              <a:rPr lang="en-US"/>
            </a:br>
            <a:endParaRPr/>
          </a:p>
        </p:txBody>
      </p:sp>
      <p:sp>
        <p:nvSpPr>
          <p:cNvPr id="114" name="Google Shape;114;p5"/>
          <p:cNvSpPr txBox="1"/>
          <p:nvPr>
            <p:ph idx="2" type="body"/>
          </p:nvPr>
        </p:nvSpPr>
        <p:spPr>
          <a:xfrm>
            <a:off x="604358" y="1193550"/>
            <a:ext cx="10983300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6645"/>
              <a:buNone/>
            </a:pPr>
            <a:r>
              <a:rPr b="1" lang="en-US" sz="3177" u="sng"/>
              <a:t>Nice to Have</a:t>
            </a:r>
            <a:endParaRPr sz="3777"/>
          </a:p>
          <a:p>
            <a:pPr indent="-228657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77"/>
              <a:t>Vertical Grip</a:t>
            </a:r>
            <a:endParaRPr sz="3777"/>
          </a:p>
          <a:p>
            <a:pPr indent="-228657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77"/>
              <a:t>Teleconverter / Extender</a:t>
            </a:r>
            <a:endParaRPr sz="3777"/>
          </a:p>
          <a:p>
            <a:pPr indent="-228657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77"/>
              <a:t>Shoulder Strap (vs Neck)</a:t>
            </a:r>
            <a:endParaRPr sz="3777"/>
          </a:p>
          <a:p>
            <a:pPr indent="-228657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77"/>
              <a:t>Rain Cover</a:t>
            </a:r>
            <a:endParaRPr sz="3777"/>
          </a:p>
          <a:p>
            <a:pPr indent="-228657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77"/>
              <a:t>Knee pads, seat, or cushion (Home Depot bucket)</a:t>
            </a:r>
            <a:endParaRPr sz="3777"/>
          </a:p>
          <a:p>
            <a:pPr indent="-228657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77"/>
              <a:t>Mechanical Shutter preferred -  Hot Debate! </a:t>
            </a:r>
            <a:endParaRPr sz="3777"/>
          </a:p>
          <a:p>
            <a:pPr indent="-259411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96750"/>
              <a:buChar char="•"/>
            </a:pPr>
            <a:r>
              <a:rPr lang="en-US" sz="3077"/>
              <a:t>In the world of mirrorless, mechanical shutters still have a small advantage over electronic due to rolling shutter and banding; select your mechanical, if an option </a:t>
            </a:r>
            <a:endParaRPr sz="3377"/>
          </a:p>
          <a:p>
            <a:pPr indent="-228657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77"/>
              <a:t>Flicker Detection for Artificial Lights</a:t>
            </a:r>
            <a:endParaRPr sz="3777"/>
          </a:p>
          <a:p>
            <a:pPr indent="-263858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077"/>
              <a:t>Unless you like random “blackouts” and blotches of orange and yellow in your image</a:t>
            </a:r>
            <a:endParaRPr sz="3077"/>
          </a:p>
          <a:p>
            <a:pPr indent="-1397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Act Two: Technique – How to Approach a Shoot</a:t>
            </a:r>
            <a:br>
              <a:rPr lang="en-US"/>
            </a:br>
            <a:endParaRPr/>
          </a:p>
        </p:txBody>
      </p:sp>
      <p:sp>
        <p:nvSpPr>
          <p:cNvPr id="120" name="Google Shape;120;p6"/>
          <p:cNvSpPr txBox="1"/>
          <p:nvPr>
            <p:ph idx="1" type="body"/>
          </p:nvPr>
        </p:nvSpPr>
        <p:spPr>
          <a:xfrm>
            <a:off x="609600" y="1676401"/>
            <a:ext cx="530352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 sz="2900" u="sng"/>
              <a:t>The “Technical” Aspect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Use Backbutton Focus and Why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000"/>
              <a:t>Use Shutter Speed to Freeze Action (min 1/1000sec)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000"/>
              <a:t>Open Aperture as wide as possible</a:t>
            </a:r>
            <a:endParaRPr sz="3000"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Maximum FPS allowable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Burst vs Spray and Pray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JPEG vs RAW – pros/cons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Night and indoors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500"/>
              <a:t>Auto ISO with minimum shutter speed</a:t>
            </a:r>
            <a:endParaRPr/>
          </a:p>
          <a:p>
            <a:pPr indent="-228599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900"/>
              <a:t>Enable Flicker Detection</a:t>
            </a:r>
            <a:endParaRPr/>
          </a:p>
          <a:p>
            <a:pPr indent="-99695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900"/>
          </a:p>
        </p:txBody>
      </p:sp>
      <p:pic>
        <p:nvPicPr>
          <p:cNvPr id="121" name="Google Shape;1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0695" y="1612975"/>
            <a:ext cx="5974080" cy="3972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>
            <p:ph idx="2" type="body"/>
          </p:nvPr>
        </p:nvSpPr>
        <p:spPr>
          <a:xfrm>
            <a:off x="609600" y="1659468"/>
            <a:ext cx="5303520" cy="466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r>
              <a:rPr b="1" lang="en-US" sz="2900" u="sng"/>
              <a:t>The “Creative” Perspective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00"/>
              <a:buChar char="•"/>
            </a:pPr>
            <a:r>
              <a:rPr lang="en-US" sz="2900"/>
              <a:t>Focus on Eyes/Face, ball, and action</a:t>
            </a:r>
            <a:endParaRPr/>
          </a:p>
          <a:p>
            <a:pPr indent="-635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t/>
            </a:r>
            <a:endParaRPr sz="2600"/>
          </a:p>
          <a:p>
            <a:pPr indent="-762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27" name="Google Shape;127;p7"/>
          <p:cNvSpPr txBox="1"/>
          <p:nvPr>
            <p:ph type="title"/>
          </p:nvPr>
        </p:nvSpPr>
        <p:spPr>
          <a:xfrm>
            <a:off x="1082199" y="390061"/>
            <a:ext cx="8036400" cy="1057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Technique – How to Approach a Shoot</a:t>
            </a:r>
            <a:br>
              <a:rPr lang="en-US"/>
            </a:br>
            <a:endParaRPr/>
          </a:p>
        </p:txBody>
      </p:sp>
      <p:pic>
        <p:nvPicPr>
          <p:cNvPr id="128" name="Google Shape;1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6450" y="922550"/>
            <a:ext cx="3900426" cy="585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626" y="922550"/>
            <a:ext cx="3900426" cy="585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>
            <p:ph idx="2" type="body"/>
          </p:nvPr>
        </p:nvSpPr>
        <p:spPr>
          <a:xfrm>
            <a:off x="609600" y="1659468"/>
            <a:ext cx="5303520" cy="466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r>
              <a:rPr b="1" lang="en-US" sz="2900" u="sng"/>
              <a:t>The “Creative” Perspective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00"/>
              <a:buChar char="•"/>
            </a:pPr>
            <a:r>
              <a:rPr lang="en-US" sz="2900"/>
              <a:t>Focus on Eyes/Face, ball, and action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00"/>
              <a:buChar char="•"/>
            </a:pPr>
            <a:r>
              <a:rPr lang="en-US" sz="2900"/>
              <a:t>Get low</a:t>
            </a:r>
            <a:endParaRPr/>
          </a:p>
          <a:p>
            <a:pPr indent="-228600" lvl="1" marL="502919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/>
              <a:t>Perspective matters, especially horizon lines</a:t>
            </a:r>
            <a:endParaRPr/>
          </a:p>
          <a:p>
            <a:pPr indent="-635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t/>
            </a:r>
            <a:endParaRPr sz="2600"/>
          </a:p>
          <a:p>
            <a:pPr indent="-762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35" name="Google Shape;135;p9"/>
          <p:cNvSpPr txBox="1"/>
          <p:nvPr>
            <p:ph type="title"/>
          </p:nvPr>
        </p:nvSpPr>
        <p:spPr>
          <a:xfrm>
            <a:off x="1082199" y="390061"/>
            <a:ext cx="8036400" cy="1057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</a:pPr>
            <a:r>
              <a:rPr lang="en-US"/>
              <a:t>Technique – How to Approach a Shoot</a:t>
            </a:r>
            <a:br>
              <a:rPr lang="en-US"/>
            </a:br>
            <a:endParaRPr/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3075" y="1047075"/>
            <a:ext cx="6716426" cy="53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525" y="246225"/>
            <a:ext cx="5091199" cy="636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Basketball 16x9">
  <a:themeElements>
    <a:clrScheme name="Basketball">
      <a:dk1>
        <a:srgbClr val="000000"/>
      </a:dk1>
      <a:lt1>
        <a:srgbClr val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asketball">
      <a:dk1>
        <a:srgbClr val="000000"/>
      </a:dk1>
      <a:lt1>
        <a:srgbClr val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2020-01-19T17:17:09Z</dcterms:created>
  <dc:creator>DerekCioffi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